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9" r:id="rId5"/>
    <p:sldId id="261" r:id="rId6"/>
    <p:sldId id="266" r:id="rId7"/>
    <p:sldId id="267" r:id="rId8"/>
    <p:sldId id="262" r:id="rId9"/>
    <p:sldId id="268" r:id="rId10"/>
    <p:sldId id="277" r:id="rId11"/>
    <p:sldId id="270" r:id="rId12"/>
    <p:sldId id="271" r:id="rId13"/>
    <p:sldId id="269" r:id="rId14"/>
    <p:sldId id="279" r:id="rId15"/>
    <p:sldId id="281" r:id="rId16"/>
    <p:sldId id="272" r:id="rId17"/>
    <p:sldId id="273" r:id="rId18"/>
    <p:sldId id="280" r:id="rId19"/>
    <p:sldId id="274" r:id="rId20"/>
    <p:sldId id="278" r:id="rId21"/>
    <p:sldId id="275" r:id="rId22"/>
    <p:sldId id="276" r:id="rId23"/>
    <p:sldId id="25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6B2B"/>
    <a:srgbClr val="F6C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56"/>
  </p:normalViewPr>
  <p:slideViewPr>
    <p:cSldViewPr snapToGrid="0">
      <p:cViewPr varScale="1">
        <p:scale>
          <a:sx n="143" d="100"/>
          <a:sy n="143" d="100"/>
        </p:scale>
        <p:origin x="9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 custT="1"/>
      <dgm:spPr/>
      <dgm:t>
        <a:bodyPr/>
        <a:lstStyle/>
        <a:p>
          <a:r>
            <a:rPr lang="en-US" sz="1050" dirty="0"/>
            <a:t>Cleanup</a:t>
          </a:r>
          <a:endParaRPr lang="en-US" sz="1100" dirty="0"/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 custT="1"/>
      <dgm:spPr/>
      <dgm:t>
        <a:bodyPr/>
        <a:lstStyle/>
        <a:p>
          <a:r>
            <a:rPr lang="en-US" sz="1050" dirty="0"/>
            <a:t>Standardization</a:t>
          </a:r>
          <a:endParaRPr lang="en-US" sz="1100" dirty="0"/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 dirty="0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 custT="1"/>
      <dgm:spPr/>
      <dgm:t>
        <a:bodyPr/>
        <a:lstStyle/>
        <a:p>
          <a:r>
            <a:rPr lang="en-US" sz="1050" dirty="0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 custT="1"/>
      <dgm:spPr/>
      <dgm:t>
        <a:bodyPr/>
        <a:lstStyle/>
        <a:p>
          <a:r>
            <a:rPr lang="en-US" sz="1050" dirty="0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 custT="1"/>
      <dgm:spPr/>
      <dgm:t>
        <a:bodyPr/>
        <a:lstStyle/>
        <a:p>
          <a:r>
            <a:rPr lang="en-US" sz="1050" dirty="0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 custT="1"/>
      <dgm:spPr/>
      <dgm:t>
        <a:bodyPr/>
        <a:lstStyle/>
        <a:p>
          <a:r>
            <a:rPr lang="en-US" sz="1050" dirty="0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 custScaleX="161612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458144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8619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Preprocessing</a:t>
          </a:r>
        </a:p>
      </dsp:txBody>
      <dsp:txXfrm>
        <a:off x="8619" y="1136178"/>
        <a:ext cx="1383153" cy="207675"/>
      </dsp:txXfrm>
    </dsp:sp>
    <dsp:sp modelId="{3E0049E9-46C1-4B3E-8887-61BFCC54D01E}">
      <dsp:nvSpPr>
        <dsp:cNvPr id="0" name=""/>
        <dsp:cNvSpPr/>
      </dsp:nvSpPr>
      <dsp:spPr>
        <a:xfrm>
          <a:off x="8619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Cleanup</a:t>
          </a:r>
          <a:endParaRPr lang="en-US" sz="110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Standardization</a:t>
          </a:r>
          <a:endParaRPr lang="en-US" sz="1100" kern="1200" dirty="0"/>
        </a:p>
      </dsp:txBody>
      <dsp:txXfrm>
        <a:off x="8619" y="1365717"/>
        <a:ext cx="1383153" cy="332521"/>
      </dsp:txXfrm>
    </dsp:sp>
    <dsp:sp modelId="{4C67E1D1-36F4-4191-BE44-0B51095A7070}">
      <dsp:nvSpPr>
        <dsp:cNvPr id="0" name=""/>
        <dsp:cNvSpPr/>
      </dsp:nvSpPr>
      <dsp:spPr>
        <a:xfrm>
          <a:off x="25094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1633825" y="1136178"/>
          <a:ext cx="2235342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Feature Engineering</a:t>
          </a:r>
        </a:p>
      </dsp:txBody>
      <dsp:txXfrm>
        <a:off x="1633825" y="1136178"/>
        <a:ext cx="2235342" cy="207675"/>
      </dsp:txXfrm>
    </dsp:sp>
    <dsp:sp modelId="{2362F32C-E5FD-48AE-BFFE-C3B8F5612F49}">
      <dsp:nvSpPr>
        <dsp:cNvPr id="0" name=""/>
        <dsp:cNvSpPr/>
      </dsp:nvSpPr>
      <dsp:spPr>
        <a:xfrm>
          <a:off x="20599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Tokenization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Text Representation</a:t>
          </a:r>
        </a:p>
      </dsp:txBody>
      <dsp:txXfrm>
        <a:off x="2059920" y="1365717"/>
        <a:ext cx="1383153" cy="332521"/>
      </dsp:txXfrm>
    </dsp:sp>
    <dsp:sp modelId="{B43A9237-C09B-467C-923A-E7CB85EB014E}">
      <dsp:nvSpPr>
        <dsp:cNvPr id="0" name=""/>
        <dsp:cNvSpPr/>
      </dsp:nvSpPr>
      <dsp:spPr>
        <a:xfrm>
          <a:off x="4560745" y="605068"/>
          <a:ext cx="484103" cy="4841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4111220" y="1136178"/>
          <a:ext cx="1383153" cy="207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Modeling</a:t>
          </a:r>
        </a:p>
      </dsp:txBody>
      <dsp:txXfrm>
        <a:off x="4111220" y="1136178"/>
        <a:ext cx="1383153" cy="207675"/>
      </dsp:txXfrm>
    </dsp:sp>
    <dsp:sp modelId="{697BCACC-A398-44FF-896F-6EF0E84EBC4B}">
      <dsp:nvSpPr>
        <dsp:cNvPr id="0" name=""/>
        <dsp:cNvSpPr/>
      </dsp:nvSpPr>
      <dsp:spPr>
        <a:xfrm>
          <a:off x="4111220" y="1365717"/>
          <a:ext cx="1383153" cy="33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Train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Evaluate and Deploy</a:t>
          </a:r>
        </a:p>
      </dsp:txBody>
      <dsp:txXfrm>
        <a:off x="4111220" y="1365717"/>
        <a:ext cx="1383153" cy="33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961156c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7961156c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nltk.org</a:t>
            </a:r>
            <a:endParaRPr lang="en-US" dirty="0"/>
          </a:p>
          <a:p>
            <a:r>
              <a:rPr lang="en-US" dirty="0"/>
              <a:t>Discrete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9128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</a:t>
            </a:r>
            <a:r>
              <a:rPr lang="en-US" dirty="0" err="1"/>
              <a:t>nltk.org</a:t>
            </a:r>
            <a:endParaRPr lang="en-US" dirty="0"/>
          </a:p>
          <a:p>
            <a:r>
              <a:rPr lang="en-US" dirty="0"/>
              <a:t>Discrete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431210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JR Firth : British Linguist</a:t>
            </a:r>
          </a:p>
        </p:txBody>
      </p:sp>
    </p:spTree>
    <p:extLst>
      <p:ext uri="{BB962C8B-B14F-4D97-AF65-F5344CB8AC3E}">
        <p14:creationId xmlns:p14="http://schemas.microsoft.com/office/powerpoint/2010/main" val="1481331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Distributional similarity</a:t>
            </a:r>
          </a:p>
          <a:p>
            <a:r>
              <a:rPr lang="en-US" dirty="0" err="1"/>
              <a:t>Bengio</a:t>
            </a:r>
            <a:r>
              <a:rPr lang="en-US" dirty="0"/>
              <a:t> 2003 -&gt; </a:t>
            </a:r>
            <a:r>
              <a:rPr lang="en-US" dirty="0" err="1"/>
              <a:t>Collobert</a:t>
            </a:r>
            <a:r>
              <a:rPr lang="en-US" dirty="0"/>
              <a:t> 2008 -&gt; </a:t>
            </a:r>
            <a:r>
              <a:rPr lang="en-US" dirty="0" err="1"/>
              <a:t>Mikolov</a:t>
            </a:r>
            <a:r>
              <a:rPr lang="en-US" dirty="0"/>
              <a:t> 2013</a:t>
            </a:r>
          </a:p>
          <a:p>
            <a:r>
              <a:rPr lang="en-US" dirty="0" err="1"/>
              <a:t>Mikolov</a:t>
            </a:r>
            <a:r>
              <a:rPr lang="en-US" dirty="0"/>
              <a:t> et. al.</a:t>
            </a:r>
          </a:p>
        </p:txBody>
      </p:sp>
    </p:spTree>
    <p:extLst>
      <p:ext uri="{BB962C8B-B14F-4D97-AF65-F5344CB8AC3E}">
        <p14:creationId xmlns:p14="http://schemas.microsoft.com/office/powerpoint/2010/main" val="94408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jhuclsp</a:t>
            </a:r>
            <a:r>
              <a:rPr lang="en-US" dirty="0"/>
              <a:t>/status/1346466569476399104</a:t>
            </a:r>
          </a:p>
        </p:txBody>
      </p:sp>
    </p:spTree>
    <p:extLst>
      <p:ext uri="{BB962C8B-B14F-4D97-AF65-F5344CB8AC3E}">
        <p14:creationId xmlns:p14="http://schemas.microsoft.com/office/powerpoint/2010/main" val="3387717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21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19fa893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19fa893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7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375" y="-5034"/>
            <a:ext cx="9154373" cy="51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4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11" Type="http://schemas.openxmlformats.org/officeDocument/2006/relationships/image" Target="../media/image13.sv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813248" y="3769946"/>
            <a:ext cx="4771200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Raghav Bali</a:t>
            </a:r>
            <a:endParaRPr sz="22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Staff Data Scientist </a:t>
            </a:r>
            <a:b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dirty="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DeliveryHero</a:t>
            </a:r>
            <a:r>
              <a:rPr lang="en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Berlin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95148" y="1560150"/>
            <a:ext cx="60057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  <a:endParaRPr sz="35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AD0-6CF6-8944-B012-05123626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C8B64-CAF7-0C4F-8AF1-6F9EEE30DA5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Textual data is not directly ingestible</a:t>
            </a:r>
          </a:p>
          <a:p>
            <a:r>
              <a:rPr lang="en-US" sz="2000" dirty="0"/>
              <a:t>We need methods to transform text into useful format </a:t>
            </a:r>
          </a:p>
          <a:p>
            <a:r>
              <a:rPr lang="en-US" sz="2000" dirty="0"/>
              <a:t>Text Representation Models help in “vectorizing” textual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C55F1-A3AF-184C-A25B-078B5D1C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786988"/>
            <a:ext cx="4052088" cy="15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Representation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 fontScale="92500" lnSpcReduction="10000"/>
          </a:bodyPr>
          <a:lstStyle/>
          <a:p>
            <a:pPr marL="139700" indent="0">
              <a:buNone/>
            </a:pPr>
            <a:r>
              <a:rPr lang="en-US" b="1" dirty="0"/>
              <a:t>Bag of Words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Matrix Transformation of textual data</a:t>
            </a:r>
          </a:p>
          <a:p>
            <a:r>
              <a:rPr lang="en-US" sz="1200" dirty="0"/>
              <a:t>Ordering of words is ignored</a:t>
            </a:r>
          </a:p>
          <a:p>
            <a:r>
              <a:rPr lang="en-US" sz="1200" dirty="0"/>
              <a:t>Matrix:</a:t>
            </a:r>
          </a:p>
          <a:p>
            <a:pPr lvl="1"/>
            <a:r>
              <a:rPr lang="en-US" sz="1100" dirty="0"/>
              <a:t>Columns are words of the vocabulary</a:t>
            </a:r>
          </a:p>
          <a:p>
            <a:pPr lvl="1"/>
            <a:r>
              <a:rPr lang="en-US" sz="1100" dirty="0"/>
              <a:t>Rows are documents/sentences</a:t>
            </a:r>
          </a:p>
          <a:p>
            <a:pPr lvl="1"/>
            <a:r>
              <a:rPr lang="en-US" sz="1100" dirty="0"/>
              <a:t>Cell values are count of occurrences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TF-IDF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Improvement on top of </a:t>
            </a:r>
            <a:r>
              <a:rPr lang="en-US" sz="1000" dirty="0" err="1"/>
              <a:t>BoW</a:t>
            </a:r>
            <a:endParaRPr lang="en-US" sz="1000" dirty="0"/>
          </a:p>
          <a:p>
            <a:r>
              <a:rPr lang="en-US" sz="1000" dirty="0"/>
              <a:t>Counts are normalized based on inverse document frequency</a:t>
            </a:r>
          </a:p>
          <a:p>
            <a:r>
              <a:rPr lang="en-US" sz="1000" dirty="0"/>
              <a:t>More robust to noise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Co-Occurrence Matrices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Matrix:</a:t>
            </a:r>
          </a:p>
          <a:p>
            <a:pPr lvl="1"/>
            <a:r>
              <a:rPr lang="en-US" sz="1000" dirty="0"/>
              <a:t>Column are words of the vocabulary</a:t>
            </a:r>
          </a:p>
          <a:p>
            <a:pPr lvl="1"/>
            <a:r>
              <a:rPr lang="en-US" sz="1000" dirty="0"/>
              <a:t>Rows are words of the sentence</a:t>
            </a:r>
          </a:p>
          <a:p>
            <a:pPr lvl="1"/>
            <a:r>
              <a:rPr lang="en-US" sz="1000" dirty="0"/>
              <a:t>Cell values are number of times a word in the given row exists in the context of the words in the columns</a:t>
            </a:r>
          </a:p>
          <a:p>
            <a:r>
              <a:rPr lang="en-US" sz="1000" dirty="0"/>
              <a:t>Good at capturing word associations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C84D0-F51A-DC40-8D13-A19540C9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3586764"/>
            <a:ext cx="3478637" cy="12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471174"/>
            <a:ext cx="4045200" cy="148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041074"/>
            <a:ext cx="4045200" cy="1235100"/>
          </a:xfrm>
        </p:spPr>
        <p:txBody>
          <a:bodyPr/>
          <a:lstStyle/>
          <a:p>
            <a:r>
              <a:rPr lang="en-US" dirty="0"/>
              <a:t>Hands-on – II and III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09B8C36-33E3-0D40-BF05-4D34D780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6" y="2721382"/>
            <a:ext cx="1843368" cy="184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DAC60-9097-7647-AC5A-21F7B4D97232}"/>
              </a:ext>
            </a:extLst>
          </p:cNvPr>
          <p:cNvSpPr txBox="1"/>
          <p:nvPr/>
        </p:nvSpPr>
        <p:spPr>
          <a:xfrm>
            <a:off x="77188" y="4506775"/>
            <a:ext cx="4862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raghavbali</a:t>
            </a:r>
            <a:r>
              <a:rPr lang="en-US" sz="1100" dirty="0"/>
              <a:t>/</a:t>
            </a:r>
            <a:r>
              <a:rPr lang="en-US" sz="1100" dirty="0" err="1"/>
              <a:t>workshop_text_classification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4906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0C5-06F1-1549-BB51-5432A7352FE5}"/>
              </a:ext>
            </a:extLst>
          </p:cNvPr>
          <p:cNvSpPr txBox="1">
            <a:spLocks/>
          </p:cNvSpPr>
          <p:nvPr/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/>
              <a:t>The Wordnet 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F1CF-29D2-DE48-8046-EEF696DC767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689077" cy="243429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2"/>
                </a:solidFill>
              </a:rPr>
              <a:t>Linguistic way of looking at words and their meanings</a:t>
            </a:r>
            <a:br>
              <a:rPr lang="en-US" sz="1100" dirty="0">
                <a:solidFill>
                  <a:schemeClr val="dk2"/>
                </a:solidFill>
              </a:rPr>
            </a:br>
            <a:endParaRPr lang="en-US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2"/>
                </a:solidFill>
              </a:rPr>
              <a:t>a lexical database of semantic relations between words in more than 200 languages</a:t>
            </a:r>
            <a:br>
              <a:rPr lang="en-IN" sz="1100" dirty="0">
                <a:solidFill>
                  <a:schemeClr val="dk2"/>
                </a:solidFill>
              </a:rPr>
            </a:br>
            <a:endParaRPr lang="en-IN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2"/>
                </a:solidFill>
              </a:rPr>
              <a:t>WordNet links words into semantic relations including synonyms, hyponyms, and meronyms</a:t>
            </a:r>
            <a:endParaRPr lang="en-US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100" dirty="0"/>
          </a:p>
          <a:p>
            <a:endParaRPr lang="en-US" dirty="0"/>
          </a:p>
        </p:txBody>
      </p:sp>
      <p:pic>
        <p:nvPicPr>
          <p:cNvPr id="1026" name="Picture 2" descr="2. Accessing Text Corpora and Lexical Resources">
            <a:extLst>
              <a:ext uri="{FF2B5EF4-FFF2-40B4-BE49-F238E27FC236}">
                <a16:creationId xmlns:a16="http://schemas.microsoft.com/office/drawing/2014/main" id="{B960C614-FE59-4C4F-96CC-E05C3807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978262"/>
            <a:ext cx="3083859" cy="16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B404C3-36CB-2E4E-848E-329F95BB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8" y="2813962"/>
            <a:ext cx="3598228" cy="17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6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20C5-06F1-1549-BB51-5432A7352FE5}"/>
              </a:ext>
            </a:extLst>
          </p:cNvPr>
          <p:cNvSpPr txBox="1">
            <a:spLocks/>
          </p:cNvSpPr>
          <p:nvPr/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dirty="0"/>
              <a:t>The Wordnet 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F1CF-29D2-DE48-8046-EEF696DC767C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689077" cy="2434291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/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dk2"/>
                </a:solidFill>
              </a:rPr>
              <a:t>Linguistic way of looking at words and their meanings</a:t>
            </a:r>
            <a:br>
              <a:rPr lang="en-US" sz="1100" dirty="0">
                <a:solidFill>
                  <a:schemeClr val="dk2"/>
                </a:solidFill>
              </a:rPr>
            </a:br>
            <a:endParaRPr lang="en-US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2"/>
                </a:solidFill>
              </a:rPr>
              <a:t>a lexical database of semantic relations between words in more than 200 languages</a:t>
            </a:r>
            <a:br>
              <a:rPr lang="en-IN" sz="1100" dirty="0">
                <a:solidFill>
                  <a:schemeClr val="dk2"/>
                </a:solidFill>
              </a:rPr>
            </a:br>
            <a:endParaRPr lang="en-IN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100" dirty="0">
                <a:solidFill>
                  <a:schemeClr val="dk2"/>
                </a:solidFill>
              </a:rPr>
              <a:t>WordNet links words into semantic relations including synonyms, hyponyms, and meronyms</a:t>
            </a:r>
            <a:endParaRPr lang="en-US" sz="1100" dirty="0">
              <a:solidFill>
                <a:schemeClr val="dk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100" dirty="0"/>
          </a:p>
          <a:p>
            <a:endParaRPr lang="en-US" dirty="0"/>
          </a:p>
        </p:txBody>
      </p:sp>
      <p:pic>
        <p:nvPicPr>
          <p:cNvPr id="1026" name="Picture 2" descr="2. Accessing Text Corpora and Lexical Resources">
            <a:extLst>
              <a:ext uri="{FF2B5EF4-FFF2-40B4-BE49-F238E27FC236}">
                <a16:creationId xmlns:a16="http://schemas.microsoft.com/office/drawing/2014/main" id="{B960C614-FE59-4C4F-96CC-E05C3807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6" y="978262"/>
            <a:ext cx="3083859" cy="16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B404C3-36CB-2E4E-848E-329F95BB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08" y="2813962"/>
            <a:ext cx="3598228" cy="17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837D577-BDEE-B646-8605-26F4E9F14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22" y="0"/>
            <a:ext cx="74995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0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Context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Did you see the look on her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The new clock-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on my watch is amazing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It is time to </a:t>
            </a:r>
            <a:r>
              <a:rPr lang="en-US" sz="2000" dirty="0">
                <a:solidFill>
                  <a:srgbClr val="C00000"/>
                </a:solidFill>
              </a:rPr>
              <a:t>face</a:t>
            </a:r>
            <a:r>
              <a:rPr lang="en-US" sz="2000" dirty="0">
                <a:solidFill>
                  <a:schemeClr val="bg2"/>
                </a:solidFill>
              </a:rPr>
              <a:t> my demons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How many new </a:t>
            </a:r>
            <a:r>
              <a:rPr lang="en-US" sz="2000" dirty="0">
                <a:solidFill>
                  <a:srgbClr val="C00000"/>
                </a:solidFill>
              </a:rPr>
              <a:t>faces</a:t>
            </a:r>
            <a:r>
              <a:rPr lang="en-US" sz="2000" dirty="0">
                <a:solidFill>
                  <a:schemeClr val="bg2"/>
                </a:solidFill>
              </a:rPr>
              <a:t> did you see in office today?</a:t>
            </a:r>
          </a:p>
        </p:txBody>
      </p:sp>
    </p:spTree>
    <p:extLst>
      <p:ext uri="{BB962C8B-B14F-4D97-AF65-F5344CB8AC3E}">
        <p14:creationId xmlns:p14="http://schemas.microsoft.com/office/powerpoint/2010/main" val="393793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Non-Local Interactions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4AD53-04C1-9340-9E9B-BB040DB87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790" y="1626279"/>
            <a:ext cx="3173628" cy="2289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F712C-506B-6A49-932B-735FA14957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243" y="1626279"/>
            <a:ext cx="2657482" cy="22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BD95D-CCC2-9F4B-98D3-FC2E0C69F970}"/>
              </a:ext>
            </a:extLst>
          </p:cNvPr>
          <p:cNvSpPr txBox="1"/>
          <p:nvPr/>
        </p:nvSpPr>
        <p:spPr>
          <a:xfrm>
            <a:off x="691771" y="2310140"/>
            <a:ext cx="7760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 shall know a word by the company it keeps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270DC-8C0E-A544-9738-EF481F7EF71A}"/>
              </a:ext>
            </a:extLst>
          </p:cNvPr>
          <p:cNvSpPr txBox="1"/>
          <p:nvPr/>
        </p:nvSpPr>
        <p:spPr>
          <a:xfrm>
            <a:off x="7367500" y="2833360"/>
            <a:ext cx="1084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- J.R Firth</a:t>
            </a:r>
          </a:p>
        </p:txBody>
      </p:sp>
    </p:spTree>
    <p:extLst>
      <p:ext uri="{BB962C8B-B14F-4D97-AF65-F5344CB8AC3E}">
        <p14:creationId xmlns:p14="http://schemas.microsoft.com/office/powerpoint/2010/main" val="71077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178679-F306-8748-B110-64FA29A1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77" y="2951925"/>
            <a:ext cx="1529038" cy="207819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66B751-DE70-E849-834B-7FE1FA44B11C}"/>
              </a:ext>
            </a:extLst>
          </p:cNvPr>
          <p:cNvGrpSpPr/>
          <p:nvPr/>
        </p:nvGrpSpPr>
        <p:grpSpPr>
          <a:xfrm>
            <a:off x="524841" y="2951925"/>
            <a:ext cx="1800650" cy="2077200"/>
            <a:chOff x="524841" y="2951925"/>
            <a:chExt cx="1800650" cy="20772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847DA2-8F28-734C-9D40-50530E94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841" y="2951925"/>
              <a:ext cx="1800650" cy="20772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2E9D92-1989-484D-89DF-EF9BFE2D2269}"/>
                </a:ext>
              </a:extLst>
            </p:cNvPr>
            <p:cNvSpPr txBox="1"/>
            <p:nvPr/>
          </p:nvSpPr>
          <p:spPr>
            <a:xfrm>
              <a:off x="1190967" y="4799253"/>
              <a:ext cx="42832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/>
                <a:t>CBOW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0E28AB-8B0F-7541-AD4D-E88E504F1ED6}"/>
              </a:ext>
            </a:extLst>
          </p:cNvPr>
          <p:cNvSpPr txBox="1"/>
          <p:nvPr/>
        </p:nvSpPr>
        <p:spPr>
          <a:xfrm>
            <a:off x="4562062" y="16335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This is 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C2AE2A-7121-DD44-92E8-C9A87A0051DE}"/>
              </a:ext>
            </a:extLst>
          </p:cNvPr>
          <p:cNvSpPr txBox="1"/>
          <p:nvPr/>
        </p:nvSpPr>
        <p:spPr>
          <a:xfrm>
            <a:off x="5895468" y="3560610"/>
            <a:ext cx="10481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word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A9B70-FD63-9C4B-88E5-B56BED164324}"/>
              </a:ext>
            </a:extLst>
          </p:cNvPr>
          <p:cNvSpPr txBox="1"/>
          <p:nvPr/>
        </p:nvSpPr>
        <p:spPr>
          <a:xfrm>
            <a:off x="4679918" y="10782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Context Words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DF8DA2-9982-DB46-8E37-76D8ADCA57FA}"/>
              </a:ext>
            </a:extLst>
          </p:cNvPr>
          <p:cNvSpPr txBox="1"/>
          <p:nvPr/>
        </p:nvSpPr>
        <p:spPr>
          <a:xfrm>
            <a:off x="7340914" y="10782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Context Words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2C4DADF-0D32-8745-88A6-919BB2965C56}"/>
              </a:ext>
            </a:extLst>
          </p:cNvPr>
          <p:cNvSpPr/>
          <p:nvPr/>
        </p:nvSpPr>
        <p:spPr>
          <a:xfrm rot="16200000">
            <a:off x="5107120" y="865258"/>
            <a:ext cx="261608" cy="1331845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45E0C58-2CD1-CC4E-AFBD-5C9891568C9E}"/>
              </a:ext>
            </a:extLst>
          </p:cNvPr>
          <p:cNvSpPr/>
          <p:nvPr/>
        </p:nvSpPr>
        <p:spPr>
          <a:xfrm rot="16200000">
            <a:off x="7768116" y="395427"/>
            <a:ext cx="261608" cy="2271507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795D5EA-C43E-3244-A358-66F004AC740F}"/>
              </a:ext>
            </a:extLst>
          </p:cNvPr>
          <p:cNvCxnSpPr>
            <a:cxnSpLocks/>
            <a:stCxn id="10" idx="2"/>
            <a:endCxn id="26" idx="1"/>
          </p:cNvCxnSpPr>
          <p:nvPr/>
        </p:nvCxnSpPr>
        <p:spPr>
          <a:xfrm rot="16200000" flipH="1">
            <a:off x="5219065" y="2015263"/>
            <a:ext cx="568898" cy="544076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44E9F5C-7575-2D4E-A06E-6A985DFE10F0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7229487" y="1836902"/>
            <a:ext cx="568898" cy="9007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3CAFFD8-D533-7D46-A9EC-48916F40D5AD}"/>
              </a:ext>
            </a:extLst>
          </p:cNvPr>
          <p:cNvSpPr/>
          <p:nvPr/>
        </p:nvSpPr>
        <p:spPr>
          <a:xfrm>
            <a:off x="5775552" y="2114550"/>
            <a:ext cx="128798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Word2Vec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9BB0F8-F571-544C-8B2D-958001D814C6}"/>
              </a:ext>
            </a:extLst>
          </p:cNvPr>
          <p:cNvCxnSpPr>
            <a:stCxn id="26" idx="2"/>
            <a:endCxn id="12" idx="0"/>
          </p:cNvCxnSpPr>
          <p:nvPr/>
        </p:nvCxnSpPr>
        <p:spPr>
          <a:xfrm>
            <a:off x="6419544" y="3028950"/>
            <a:ext cx="0" cy="53166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66C694-6F44-324B-8E98-644BB6BF8598}"/>
              </a:ext>
            </a:extLst>
          </p:cNvPr>
          <p:cNvSpPr txBox="1"/>
          <p:nvPr/>
        </p:nvSpPr>
        <p:spPr>
          <a:xfrm>
            <a:off x="6724252" y="163352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embeddings work now</a:t>
            </a:r>
          </a:p>
        </p:txBody>
      </p:sp>
    </p:spTree>
    <p:extLst>
      <p:ext uri="{BB962C8B-B14F-4D97-AF65-F5344CB8AC3E}">
        <p14:creationId xmlns:p14="http://schemas.microsoft.com/office/powerpoint/2010/main" val="790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 animBg="1"/>
      <p:bldP spid="16" grpId="0" animBg="1"/>
      <p:bldP spid="26" grpId="0" animBg="1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D0AB-A5E7-F344-BAE3-EDFE958D6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63A09-2150-6E4D-B573-024F1A1E7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689077" cy="2434291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b="1" dirty="0"/>
              <a:t>Word2Vec</a:t>
            </a:r>
          </a:p>
          <a:p>
            <a:pPr marL="139700" indent="0">
              <a:buNone/>
            </a:pPr>
            <a:endParaRPr lang="en-US" b="1" dirty="0"/>
          </a:p>
          <a:p>
            <a:r>
              <a:rPr lang="en-US" sz="1200" dirty="0"/>
              <a:t>Vector representation based on </a:t>
            </a:r>
            <a:r>
              <a:rPr lang="en-US" sz="1200" dirty="0">
                <a:solidFill>
                  <a:srgbClr val="C00000"/>
                </a:solidFill>
              </a:rPr>
              <a:t>local</a:t>
            </a:r>
            <a:r>
              <a:rPr lang="en-US" sz="1200" dirty="0"/>
              <a:t> context</a:t>
            </a:r>
          </a:p>
          <a:p>
            <a:r>
              <a:rPr lang="en-US" sz="1200" dirty="0"/>
              <a:t>Variations:</a:t>
            </a:r>
          </a:p>
          <a:p>
            <a:pPr lvl="1"/>
            <a:r>
              <a:rPr lang="en-US" sz="900" dirty="0"/>
              <a:t>CBOW</a:t>
            </a:r>
          </a:p>
          <a:p>
            <a:pPr lvl="1"/>
            <a:r>
              <a:rPr lang="en-US" sz="900" dirty="0"/>
              <a:t>Skip-Gram</a:t>
            </a:r>
          </a:p>
          <a:p>
            <a:r>
              <a:rPr lang="en-US" sz="1100" dirty="0"/>
              <a:t>Dense representations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7E9C80-9F43-DF47-8795-B2A4ACFB162D}"/>
              </a:ext>
            </a:extLst>
          </p:cNvPr>
          <p:cNvSpPr txBox="1">
            <a:spLocks/>
          </p:cNvSpPr>
          <p:nvPr/>
        </p:nvSpPr>
        <p:spPr>
          <a:xfrm>
            <a:off x="3227461" y="1152474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/>
              <a:t>GloVe</a:t>
            </a:r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Based on </a:t>
            </a:r>
            <a:r>
              <a:rPr lang="en-US" sz="1000" dirty="0">
                <a:solidFill>
                  <a:srgbClr val="C00000"/>
                </a:solidFill>
              </a:rPr>
              <a:t>Global</a:t>
            </a:r>
            <a:r>
              <a:rPr lang="en-US" sz="1000" dirty="0"/>
              <a:t> and Local contexts</a:t>
            </a:r>
          </a:p>
          <a:p>
            <a:r>
              <a:rPr lang="en-US" sz="1000" dirty="0"/>
              <a:t>Dense representation with performance on par with Word2Vec</a:t>
            </a:r>
          </a:p>
          <a:p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0D2DC2-4DC9-2840-BD95-D1F7A8A23B60}"/>
              </a:ext>
            </a:extLst>
          </p:cNvPr>
          <p:cNvSpPr txBox="1">
            <a:spLocks/>
          </p:cNvSpPr>
          <p:nvPr/>
        </p:nvSpPr>
        <p:spPr>
          <a:xfrm>
            <a:off x="6143222" y="1152473"/>
            <a:ext cx="2689077" cy="243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buFont typeface="Arial"/>
              <a:buNone/>
            </a:pPr>
            <a:r>
              <a:rPr lang="en-US" b="1" dirty="0" err="1"/>
              <a:t>FastText</a:t>
            </a:r>
            <a:endParaRPr lang="en-US" b="1" dirty="0"/>
          </a:p>
          <a:p>
            <a:pPr marL="139700" indent="0">
              <a:buFont typeface="Arial"/>
              <a:buNone/>
            </a:pPr>
            <a:endParaRPr lang="en-US" b="1" dirty="0"/>
          </a:p>
          <a:p>
            <a:r>
              <a:rPr lang="en-US" sz="1000" dirty="0"/>
              <a:t>Extension of Word2Vec setup</a:t>
            </a:r>
          </a:p>
          <a:p>
            <a:r>
              <a:rPr lang="en-US" sz="1000" dirty="0"/>
              <a:t>Handles </a:t>
            </a:r>
            <a:r>
              <a:rPr lang="en-US" sz="1000" dirty="0">
                <a:solidFill>
                  <a:srgbClr val="C00000"/>
                </a:solidFill>
              </a:rPr>
              <a:t>out of vocabulary </a:t>
            </a:r>
            <a:r>
              <a:rPr lang="en-US" sz="1000" dirty="0"/>
              <a:t>terms better than Word2Vec and GloVe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99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A061098-258D-D647-AF07-8D8A11D076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1369219"/>
            <a:ext cx="2780440" cy="28228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F8A15A95-6170-0247-82E3-91162F46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5378" y="1369219"/>
            <a:ext cx="730079" cy="7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ECFE49-D9C3-8748-A603-A3A86012C9EA}"/>
              </a:ext>
            </a:extLst>
          </p:cNvPr>
          <p:cNvGrpSpPr/>
          <p:nvPr/>
        </p:nvGrpSpPr>
        <p:grpSpPr>
          <a:xfrm>
            <a:off x="4950690" y="2164126"/>
            <a:ext cx="1339453" cy="535781"/>
            <a:chOff x="486444" y="928539"/>
            <a:chExt cx="1339453" cy="5357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697BE9-F376-D74C-8934-1CA0763BAF80}"/>
                </a:ext>
              </a:extLst>
            </p:cNvPr>
            <p:cNvSpPr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2C8AC7-172F-FB49-BE4C-65DED178422C}"/>
                </a:ext>
              </a:extLst>
            </p:cNvPr>
            <p:cNvSpPr txBox="1"/>
            <p:nvPr/>
          </p:nvSpPr>
          <p:spPr>
            <a:xfrm>
              <a:off x="486444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Staff Data Scientist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8375-67AD-F149-9387-4E7CE1F6B265}"/>
              </a:ext>
            </a:extLst>
          </p:cNvPr>
          <p:cNvGrpSpPr/>
          <p:nvPr/>
        </p:nvGrpSpPr>
        <p:grpSpPr>
          <a:xfrm>
            <a:off x="6731009" y="1053577"/>
            <a:ext cx="964463" cy="1049779"/>
            <a:chOff x="8936249" y="1690688"/>
            <a:chExt cx="1285951" cy="1399705"/>
          </a:xfrm>
        </p:grpSpPr>
        <p:pic>
          <p:nvPicPr>
            <p:cNvPr id="9" name="Picture 8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86E5BB61-0ACF-1241-BA1F-25D799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73DF919F-A169-D24D-9A02-A29AFBF94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86A3450B-C6C9-254D-B781-1F2A676BE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9E344-C3A0-DD41-95D9-853D014C31CE}"/>
              </a:ext>
            </a:extLst>
          </p:cNvPr>
          <p:cNvGrpSpPr/>
          <p:nvPr/>
        </p:nvGrpSpPr>
        <p:grpSpPr>
          <a:xfrm>
            <a:off x="6543515" y="2164125"/>
            <a:ext cx="1339453" cy="535781"/>
            <a:chOff x="2060302" y="928539"/>
            <a:chExt cx="1339453" cy="5357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CE21D9-164A-3341-B604-68F01CFCB41E}"/>
                </a:ext>
              </a:extLst>
            </p:cNvPr>
            <p:cNvSpPr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15500-3F9E-6C44-BE00-C1402EC5930D}"/>
                </a:ext>
              </a:extLst>
            </p:cNvPr>
            <p:cNvSpPr txBox="1"/>
            <p:nvPr/>
          </p:nvSpPr>
          <p:spPr>
            <a:xfrm>
              <a:off x="2060302" y="928539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Author of Multiple Books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9A17E9-50BA-9B4D-AF50-B757B18D65FF}"/>
              </a:ext>
            </a:extLst>
          </p:cNvPr>
          <p:cNvGrpSpPr/>
          <p:nvPr/>
        </p:nvGrpSpPr>
        <p:grpSpPr>
          <a:xfrm>
            <a:off x="4950690" y="3839109"/>
            <a:ext cx="1339453" cy="535781"/>
            <a:chOff x="486444" y="2602910"/>
            <a:chExt cx="1339453" cy="5357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93741B-1EF4-354A-9BA9-FECD5ECCAF86}"/>
                </a:ext>
              </a:extLst>
            </p:cNvPr>
            <p:cNvSpPr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15C592-2B5E-F242-B783-1D04070CB793}"/>
                </a:ext>
              </a:extLst>
            </p:cNvPr>
            <p:cNvSpPr txBox="1"/>
            <p:nvPr/>
          </p:nvSpPr>
          <p:spPr>
            <a:xfrm>
              <a:off x="486444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Inventor with 7+ patents</a:t>
              </a:r>
            </a:p>
          </p:txBody>
        </p:sp>
      </p:grpSp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6CE06777-2479-0C46-9E6D-883B644FE2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3216" y="2924709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62C575-BD1F-484B-88CE-40558E930BB8}"/>
              </a:ext>
            </a:extLst>
          </p:cNvPr>
          <p:cNvGrpSpPr/>
          <p:nvPr/>
        </p:nvGrpSpPr>
        <p:grpSpPr>
          <a:xfrm>
            <a:off x="6731009" y="3839109"/>
            <a:ext cx="1339453" cy="535781"/>
            <a:chOff x="2060302" y="2602910"/>
            <a:chExt cx="1339453" cy="53578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8315213-A1E7-1147-A062-1698BE315FB7}"/>
                </a:ext>
              </a:extLst>
            </p:cNvPr>
            <p:cNvSpPr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41E861-B31C-BC45-A68E-7D43CB076D08}"/>
                </a:ext>
              </a:extLst>
            </p:cNvPr>
            <p:cNvSpPr txBox="1"/>
            <p:nvPr/>
          </p:nvSpPr>
          <p:spPr>
            <a:xfrm>
              <a:off x="2060302" y="2602910"/>
              <a:ext cx="1339453" cy="5357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Speaker at Top Events</a:t>
              </a:r>
            </a:p>
          </p:txBody>
        </p:sp>
      </p:grpSp>
      <p:pic>
        <p:nvPicPr>
          <p:cNvPr id="29" name="Graphic 28" descr="Marketing with solid fill">
            <a:extLst>
              <a:ext uri="{FF2B5EF4-FFF2-40B4-BE49-F238E27FC236}">
                <a16:creationId xmlns:a16="http://schemas.microsoft.com/office/drawing/2014/main" id="{7FC5CA73-E219-B745-9E09-FC6242BF1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42298" y="2921780"/>
            <a:ext cx="914400" cy="91440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3A2C376-8393-AF40-BF45-AE016F6F13BD}"/>
              </a:ext>
            </a:extLst>
          </p:cNvPr>
          <p:cNvSpPr txBox="1">
            <a:spLocks/>
          </p:cNvSpPr>
          <p:nvPr/>
        </p:nvSpPr>
        <p:spPr>
          <a:xfrm>
            <a:off x="538065" y="691018"/>
            <a:ext cx="2581653" cy="730079"/>
          </a:xfrm>
          <a:prstGeom prst="rect">
            <a:avLst/>
          </a:prstGeom>
        </p:spPr>
        <p:txBody>
          <a:bodyPr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/>
              <a:t>Raghav Bali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00" b="1" dirty="0"/>
              <a:t>Deep Learning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34C16-DE0E-714A-A3AA-632C8764C5F2}"/>
              </a:ext>
            </a:extLst>
          </p:cNvPr>
          <p:cNvSpPr txBox="1">
            <a:spLocks/>
          </p:cNvSpPr>
          <p:nvPr/>
        </p:nvSpPr>
        <p:spPr>
          <a:xfrm>
            <a:off x="1820501" y="1846869"/>
            <a:ext cx="6436600" cy="34164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Embeddings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RNNs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/>
                </a:solidFill>
              </a:rPr>
              <a:t>Attention is All You Need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Transformers</a:t>
            </a: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BERT and Friends</a:t>
            </a:r>
          </a:p>
        </p:txBody>
      </p:sp>
      <p:pic>
        <p:nvPicPr>
          <p:cNvPr id="1026" name="Picture 2" descr="BERTLang Helps Researchers Choose Between BERT Models | by Synced |  SyncedReview | Medium">
            <a:extLst>
              <a:ext uri="{FF2B5EF4-FFF2-40B4-BE49-F238E27FC236}">
                <a16:creationId xmlns:a16="http://schemas.microsoft.com/office/drawing/2014/main" id="{EF454E57-E79A-5A43-A8C3-7B6D6D20E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6224" y="2623315"/>
            <a:ext cx="3360248" cy="252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44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390491"/>
            <a:ext cx="4045200" cy="148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1960391"/>
            <a:ext cx="4045200" cy="1235100"/>
          </a:xfrm>
        </p:spPr>
        <p:txBody>
          <a:bodyPr/>
          <a:lstStyle/>
          <a:p>
            <a:r>
              <a:rPr lang="en-US" dirty="0"/>
              <a:t>Hands-on </a:t>
            </a:r>
            <a:r>
              <a:rPr lang="en-US"/>
              <a:t>- IV</a:t>
            </a:r>
            <a:endParaRPr lang="en-US" dirty="0"/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4F8AF36-E321-2C44-AE8E-C1907949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6" y="2721382"/>
            <a:ext cx="1843368" cy="1843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F37F27-1D56-4B40-BE0A-8A6E905D12C2}"/>
              </a:ext>
            </a:extLst>
          </p:cNvPr>
          <p:cNvSpPr txBox="1"/>
          <p:nvPr/>
        </p:nvSpPr>
        <p:spPr>
          <a:xfrm>
            <a:off x="77188" y="4506775"/>
            <a:ext cx="4862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raghavbali</a:t>
            </a:r>
            <a:r>
              <a:rPr lang="en-US" sz="1100" dirty="0"/>
              <a:t>/</a:t>
            </a:r>
            <a:r>
              <a:rPr lang="en-US" sz="1100" dirty="0" err="1"/>
              <a:t>workshop_text_classification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43240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545625" y="1962226"/>
            <a:ext cx="8029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434343"/>
                </a:solidFill>
              </a:rPr>
              <a:t>End</a:t>
            </a:r>
            <a:endParaRPr sz="45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9388F-E405-4440-9C4D-615FD79C4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ED8F7D-5D53-7243-A9DD-20E5FA0402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F5C17-BF08-DE45-940E-1B1ED1C5796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  <a:p>
            <a:r>
              <a:rPr lang="en-US" dirty="0"/>
              <a:t>Applications of NLP</a:t>
            </a:r>
          </a:p>
          <a:p>
            <a:r>
              <a:rPr lang="en-US" dirty="0"/>
              <a:t>Complexities</a:t>
            </a:r>
          </a:p>
          <a:p>
            <a:r>
              <a:rPr lang="en-US" dirty="0"/>
              <a:t>NLP Workflow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15309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286" y="350453"/>
            <a:ext cx="3146756" cy="1539392"/>
          </a:xfrm>
        </p:spPr>
        <p:txBody>
          <a:bodyPr anchor="b">
            <a:normAutofit/>
          </a:bodyPr>
          <a:lstStyle/>
          <a:p>
            <a:r>
              <a:rPr lang="en-US" sz="4200" b="1" dirty="0"/>
              <a:t>Natural Language</a:t>
            </a:r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9064" y="415614"/>
            <a:ext cx="4306642" cy="4306642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3287" y="2243114"/>
            <a:ext cx="3146755" cy="2185404"/>
          </a:xfrm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15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815" y="0"/>
            <a:ext cx="7252232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2866642" cy="1424934"/>
          </a:xfrm>
        </p:spPr>
        <p:txBody>
          <a:bodyPr>
            <a:normAutofit/>
          </a:bodyPr>
          <a:lstStyle/>
          <a:p>
            <a:r>
              <a:rPr lang="en-US" sz="3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51"/>
            <a:ext cx="2866642" cy="2807072"/>
          </a:xfrm>
        </p:spPr>
        <p:txBody>
          <a:bodyPr>
            <a:normAutofit fontScale="92500" lnSpcReduction="10000"/>
          </a:bodyPr>
          <a:lstStyle/>
          <a:p>
            <a:r>
              <a:rPr lang="en-US" sz="1500"/>
              <a:t>Intersection of :</a:t>
            </a:r>
          </a:p>
          <a:p>
            <a:pPr lvl="1"/>
            <a:r>
              <a:rPr lang="en-US" sz="1500"/>
              <a:t>Linguistics</a:t>
            </a:r>
          </a:p>
          <a:p>
            <a:pPr lvl="1"/>
            <a:r>
              <a:rPr lang="en-US" sz="1500"/>
              <a:t>Computer Science </a:t>
            </a:r>
          </a:p>
          <a:p>
            <a:pPr lvl="1"/>
            <a:r>
              <a:rPr lang="en-US" sz="1500"/>
              <a:t>AI</a:t>
            </a:r>
          </a:p>
          <a:p>
            <a:r>
              <a:rPr lang="en-US" sz="1500"/>
              <a:t>NLP is about:</a:t>
            </a:r>
          </a:p>
          <a:p>
            <a:pPr lvl="1"/>
            <a:r>
              <a:rPr lang="en-US" sz="1500"/>
              <a:t>Processing text</a:t>
            </a:r>
          </a:p>
          <a:p>
            <a:pPr lvl="1"/>
            <a:r>
              <a:rPr lang="en-US" sz="1500"/>
              <a:t>Analyzing unstructured information</a:t>
            </a:r>
          </a:p>
          <a:p>
            <a:pPr lvl="1"/>
            <a:r>
              <a:rPr lang="en-US" sz="1500"/>
              <a:t>Understand, Generate and Communicate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BE33B-E2C5-544E-AEC8-9637B35E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</a:t>
            </a:r>
          </a:p>
        </p:txBody>
      </p:sp>
      <p:pic>
        <p:nvPicPr>
          <p:cNvPr id="12" name="Picture 2" descr="black G208 smart watch">
            <a:extLst>
              <a:ext uri="{FF2B5EF4-FFF2-40B4-BE49-F238E27FC236}">
                <a16:creationId xmlns:a16="http://schemas.microsoft.com/office/drawing/2014/main" id="{CFB833F4-3C53-1D4F-A926-9EFE8CE0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2164" y="416205"/>
            <a:ext cx="3781836" cy="47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8745750-A680-D345-AE3A-305EA58B8D27}"/>
              </a:ext>
            </a:extLst>
          </p:cNvPr>
          <p:cNvSpPr txBox="1">
            <a:spLocks/>
          </p:cNvSpPr>
          <p:nvPr/>
        </p:nvSpPr>
        <p:spPr>
          <a:xfrm>
            <a:off x="515428" y="1177102"/>
            <a:ext cx="6563497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Classification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Sentiment Analysis, Spam Detection, Document Categorization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Retrieval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Search, Chat-bots, Question Answering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Summarization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News Excerpts, Document/Book Summary, Topic Modeling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 Translation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English to Hindi, German to French…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Generation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Creative writing, Headline creation, Meme text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Speech Analysis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en-US" sz="12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" panose="020F0502020204030204"/>
              </a:rPr>
              <a:t>AI Assistants, Speech to Text</a:t>
            </a:r>
          </a:p>
        </p:txBody>
      </p:sp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85478367-DBB4-9748-B518-A25C66F2B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110" y="1140457"/>
            <a:ext cx="481806" cy="481806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E3845DF2-16CF-DD4F-83B8-71BC19C5B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700" y="2188402"/>
            <a:ext cx="482400" cy="482400"/>
          </a:xfrm>
          <a:prstGeom prst="rect">
            <a:avLst/>
          </a:prstGeom>
        </p:spPr>
      </p:pic>
      <p:pic>
        <p:nvPicPr>
          <p:cNvPr id="30" name="Graphic 29" descr="Badge 5 with solid fill">
            <a:extLst>
              <a:ext uri="{FF2B5EF4-FFF2-40B4-BE49-F238E27FC236}">
                <a16:creationId xmlns:a16="http://schemas.microsoft.com/office/drawing/2014/main" id="{47B0C5EB-8E65-1F48-B0B5-35ABC05767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516" y="3297905"/>
            <a:ext cx="482400" cy="482400"/>
          </a:xfrm>
          <a:prstGeom prst="rect">
            <a:avLst/>
          </a:prstGeom>
        </p:spPr>
      </p:pic>
      <p:pic>
        <p:nvPicPr>
          <p:cNvPr id="31" name="Graphic 30" descr="Badge with solid fill">
            <a:extLst>
              <a:ext uri="{FF2B5EF4-FFF2-40B4-BE49-F238E27FC236}">
                <a16:creationId xmlns:a16="http://schemas.microsoft.com/office/drawing/2014/main" id="{500447E7-6D80-F549-8EAF-4249A0100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1700" y="1663542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850F5037-C71A-A548-B18E-5FE7C54A7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1700" y="2755524"/>
            <a:ext cx="482400" cy="4824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C14F3E36-2108-564E-BDFB-4598D771A9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1700" y="388614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3012" y="1030297"/>
            <a:ext cx="8659964" cy="603150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493"/>
            <a:ext cx="7886700" cy="994172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497138">
            <a:off x="581240" y="996159"/>
            <a:ext cx="2139485" cy="2155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786173" y="1504270"/>
            <a:ext cx="19292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2166" y="880501"/>
            <a:ext cx="1828712" cy="1842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6927629" y="1320675"/>
            <a:ext cx="142025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Languages are complex and have fuzzy grammatical rules and structures.</a:t>
            </a:r>
            <a:endParaRPr lang="en-US" sz="1050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46560">
            <a:off x="4175749" y="2851482"/>
            <a:ext cx="1830713" cy="18447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4315895" y="3349600"/>
            <a:ext cx="1727303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E8369A21-39CC-0B4F-BE70-E904942DD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8129307"/>
              </p:ext>
            </p:extLst>
          </p:nvPr>
        </p:nvGraphicFramePr>
        <p:xfrm>
          <a:off x="1820502" y="1513670"/>
          <a:ext cx="5502994" cy="2303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51B7EBF-612F-194C-A48A-E42435F9F9AC}"/>
              </a:ext>
            </a:extLst>
          </p:cNvPr>
          <p:cNvSpPr txBox="1">
            <a:spLocks/>
          </p:cNvSpPr>
          <p:nvPr/>
        </p:nvSpPr>
        <p:spPr>
          <a:xfrm>
            <a:off x="1820502" y="350453"/>
            <a:ext cx="5502995" cy="976070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200" b="1" dirty="0"/>
              <a:t>Typical NLP Workflow</a:t>
            </a:r>
          </a:p>
        </p:txBody>
      </p:sp>
    </p:spTree>
    <p:extLst>
      <p:ext uri="{BB962C8B-B14F-4D97-AF65-F5344CB8AC3E}">
        <p14:creationId xmlns:p14="http://schemas.microsoft.com/office/powerpoint/2010/main" val="3537960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3E1-A2B9-C64A-BC12-EA6EFDF9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578750"/>
            <a:ext cx="4045200" cy="148230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Time for Some Action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8302E-DC76-B34E-991A-006771C03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148650"/>
            <a:ext cx="4045200" cy="1235100"/>
          </a:xfrm>
        </p:spPr>
        <p:txBody>
          <a:bodyPr/>
          <a:lstStyle/>
          <a:p>
            <a:r>
              <a:rPr lang="en-US" dirty="0"/>
              <a:t>Hands-on - I</a:t>
            </a:r>
          </a:p>
        </p:txBody>
      </p:sp>
      <p:pic>
        <p:nvPicPr>
          <p:cNvPr id="5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3F41FA9B-75BF-8C4F-9656-7CB10028EB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9500" y="724075"/>
            <a:ext cx="3235783" cy="36951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E120D5-D266-EA45-BBA2-9719CFAC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16" y="2721382"/>
            <a:ext cx="1843368" cy="1843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67DE30-0A0B-744B-A8EB-C9FF34A7CB43}"/>
              </a:ext>
            </a:extLst>
          </p:cNvPr>
          <p:cNvSpPr txBox="1"/>
          <p:nvPr/>
        </p:nvSpPr>
        <p:spPr>
          <a:xfrm>
            <a:off x="77188" y="4506775"/>
            <a:ext cx="48623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raghavbali</a:t>
            </a:r>
            <a:r>
              <a:rPr lang="en-US" sz="1100" dirty="0"/>
              <a:t>/</a:t>
            </a:r>
            <a:r>
              <a:rPr lang="en-US" sz="1100" dirty="0" err="1"/>
              <a:t>workshop_text_classification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031783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688</Words>
  <Application>Microsoft Macintosh PowerPoint</Application>
  <PresentationFormat>On-screen Show (16:9)</PresentationFormat>
  <Paragraphs>152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Roboto</vt:lpstr>
      <vt:lpstr>Simple Light</vt:lpstr>
      <vt:lpstr>Simple Light</vt:lpstr>
      <vt:lpstr>PowerPoint Presentation</vt:lpstr>
      <vt:lpstr>PowerPoint Presentation</vt:lpstr>
      <vt:lpstr>Agenda</vt:lpstr>
      <vt:lpstr>Natural Language</vt:lpstr>
      <vt:lpstr>What is NLP?</vt:lpstr>
      <vt:lpstr>Applications</vt:lpstr>
      <vt:lpstr>Language and its Complexities</vt:lpstr>
      <vt:lpstr>PowerPoint Presentation</vt:lpstr>
      <vt:lpstr>Time for Some Action</vt:lpstr>
      <vt:lpstr>Text Representation Models</vt:lpstr>
      <vt:lpstr>Text Representation Models</vt:lpstr>
      <vt:lpstr>Time for Some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Embeddings</vt:lpstr>
      <vt:lpstr>Word Embeddings</vt:lpstr>
      <vt:lpstr>PowerPoint Presentation</vt:lpstr>
      <vt:lpstr>Time for Some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 Bali(MT2012108)</cp:lastModifiedBy>
  <cp:revision>21</cp:revision>
  <dcterms:modified xsi:type="dcterms:W3CDTF">2022-07-08T08:56:42Z</dcterms:modified>
</cp:coreProperties>
</file>